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3"/>
  </p:notesMasterIdLst>
  <p:sldIdLst>
    <p:sldId id="347" r:id="rId3"/>
    <p:sldId id="345" r:id="rId4"/>
    <p:sldId id="346" r:id="rId5"/>
    <p:sldId id="257" r:id="rId6"/>
    <p:sldId id="272" r:id="rId7"/>
    <p:sldId id="323" r:id="rId8"/>
    <p:sldId id="316" r:id="rId9"/>
    <p:sldId id="335" r:id="rId10"/>
    <p:sldId id="334" r:id="rId11"/>
    <p:sldId id="344" r:id="rId12"/>
    <p:sldId id="336" r:id="rId13"/>
    <p:sldId id="277" r:id="rId14"/>
    <p:sldId id="338" r:id="rId15"/>
    <p:sldId id="339" r:id="rId16"/>
    <p:sldId id="337" r:id="rId17"/>
    <p:sldId id="341" r:id="rId18"/>
    <p:sldId id="342" r:id="rId19"/>
    <p:sldId id="343" r:id="rId20"/>
    <p:sldId id="348" r:id="rId21"/>
    <p:sldId id="349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2600"/>
    <a:srgbClr val="EC7728"/>
    <a:srgbClr val="EB6E1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984" autoAdjust="0"/>
    <p:restoredTop sz="94660"/>
  </p:normalViewPr>
  <p:slideViewPr>
    <p:cSldViewPr snapToGrid="0">
      <p:cViewPr varScale="1">
        <p:scale>
          <a:sx n="131" d="100"/>
          <a:sy n="131" d="100"/>
        </p:scale>
        <p:origin x="166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81F869-F83A-3042-9EB0-7B0FA436A108}" type="datetimeFigureOut">
              <a:rPr lang="en-US" smtClean="0"/>
              <a:t>7/25/20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61EE3C-1F8F-7641-97DC-D3F767FA9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247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2EDCEA-0CB3-DA48-9F73-F780BAA943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545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66453-56C3-4797-928D-EA3B0A679EED}" type="datetimeFigureOut">
              <a:rPr lang="en-US" smtClean="0"/>
              <a:t>7/25/20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0598B-739D-4A47-B5AB-79BF86413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586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66453-56C3-4797-928D-EA3B0A679EED}" type="datetimeFigureOut">
              <a:rPr lang="en-US" smtClean="0"/>
              <a:t>7/25/20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0598B-739D-4A47-B5AB-79BF86413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592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66453-56C3-4797-928D-EA3B0A679EED}" type="datetimeFigureOut">
              <a:rPr lang="en-US" smtClean="0"/>
              <a:t>7/25/20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0598B-739D-4A47-B5AB-79BF86413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618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87CB4-A6F5-0740-B5B9-B28E33453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2690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27992-B5C5-A844-93FB-E7FD2ABFB7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7427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AEA5E-BC0A-6C49-840F-70571C3621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2683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587DB-0570-9347-A22A-51B9FD2977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9907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83C6B-B1EC-F343-8F2A-EEE00D3F74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5986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8624F-FBE7-CB4C-A1D1-155976309F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2213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21922-639B-D94E-850D-61AE0215CE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9958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36029-28F8-C74C-BC4F-B27B77B540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638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66453-56C3-4797-928D-EA3B0A679EED}" type="datetimeFigureOut">
              <a:rPr lang="en-US" smtClean="0"/>
              <a:t>7/25/20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0598B-739D-4A47-B5AB-79BF86413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64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8F855-A994-7F47-89C6-145F3C0CDB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7958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D741A-F786-5548-9EBD-86A2A7B0A3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515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56EDB-A00C-A541-A783-1B1F87027E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374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04B50-37E3-C44F-8A3C-E0EECB2AD8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3611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77593-07CE-C543-8177-94D0EF1237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117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66453-56C3-4797-928D-EA3B0A679EED}" type="datetimeFigureOut">
              <a:rPr lang="en-US" smtClean="0"/>
              <a:t>7/25/20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0598B-739D-4A47-B5AB-79BF86413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800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66453-56C3-4797-928D-EA3B0A679EED}" type="datetimeFigureOut">
              <a:rPr lang="en-US" smtClean="0"/>
              <a:t>7/25/20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0598B-739D-4A47-B5AB-79BF86413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777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66453-56C3-4797-928D-EA3B0A679EED}" type="datetimeFigureOut">
              <a:rPr lang="en-US" smtClean="0"/>
              <a:t>7/25/20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0598B-739D-4A47-B5AB-79BF86413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716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66453-56C3-4797-928D-EA3B0A679EED}" type="datetimeFigureOut">
              <a:rPr lang="en-US" smtClean="0"/>
              <a:t>7/25/20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0598B-739D-4A47-B5AB-79BF86413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99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66453-56C3-4797-928D-EA3B0A679EED}" type="datetimeFigureOut">
              <a:rPr lang="en-US" smtClean="0"/>
              <a:t>7/25/20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0598B-739D-4A47-B5AB-79BF86413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33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66453-56C3-4797-928D-EA3B0A679EED}" type="datetimeFigureOut">
              <a:rPr lang="en-US" smtClean="0"/>
              <a:t>7/25/20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0598B-739D-4A47-B5AB-79BF86413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358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66453-56C3-4797-928D-EA3B0A679EED}" type="datetimeFigureOut">
              <a:rPr lang="en-US" smtClean="0"/>
              <a:t>7/25/20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0598B-739D-4A47-B5AB-79BF86413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029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966453-56C3-4797-928D-EA3B0A679EED}" type="datetimeFigureOut">
              <a:rPr lang="en-US" smtClean="0"/>
              <a:t>7/25/20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0598B-739D-4A47-B5AB-79BF86413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370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" y="44450"/>
            <a:ext cx="90709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latin typeface="Times New Roman" pitchFamily="-111" charset="0"/>
                <a:ea typeface="+mn-ea"/>
                <a:cs typeface="+mn-cs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imes New Roman" pitchFamily="-111" charset="0"/>
                <a:ea typeface="+mn-ea"/>
                <a:cs typeface="+mn-cs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7FCEC4A-0619-534F-AB0C-4C4D1986DF16}" type="slidenum">
              <a:rPr lang="en-US">
                <a:ea typeface="ＭＳ Ｐゴシック" charset="0"/>
                <a:cs typeface="ＭＳ Ｐゴシック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224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/>
          <a:ea typeface="ＭＳ Ｐゴシック" pitchFamily="-108" charset="-128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Arial"/>
          <a:ea typeface="ＭＳ Ｐゴシック" pitchFamily="-108" charset="-128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Arial"/>
          <a:ea typeface="ＭＳ Ｐゴシック" pitchFamily="-112" charset="-128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Arial"/>
          <a:ea typeface="ＭＳ Ｐゴシック" charset="0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Arial"/>
          <a:ea typeface="Geneva" charset="-128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Arial"/>
          <a:ea typeface="ＭＳ Ｐゴシック" charset="-128"/>
          <a:cs typeface="Arial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erson wearing a costume&#10;&#10;Description automatically generated">
            <a:extLst>
              <a:ext uri="{FF2B5EF4-FFF2-40B4-BE49-F238E27FC236}">
                <a16:creationId xmlns:a16="http://schemas.microsoft.com/office/drawing/2014/main" id="{08F55975-F961-418E-89EF-6FF7269841C5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5" t="23096" r="19958" b="1592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D21DCEF-FE90-4221-8B69-8F2786A674B7}"/>
              </a:ext>
            </a:extLst>
          </p:cNvPr>
          <p:cNvSpPr/>
          <p:nvPr/>
        </p:nvSpPr>
        <p:spPr>
          <a:xfrm>
            <a:off x="183540" y="1143242"/>
            <a:ext cx="3778860" cy="289220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900"/>
              </a:spcBef>
            </a:pPr>
            <a:r>
              <a:rPr lang="en-US" sz="32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stellar" panose="020A0402060406010301" pitchFamily="18" charset="0"/>
                <a:ea typeface="Arial Unicode MS"/>
                <a:cs typeface="Cavolini" panose="020B0502040204020203" pitchFamily="66" charset="0"/>
              </a:rPr>
              <a:t>Healthy Churches COUNTER FALSE TEACHING</a:t>
            </a:r>
            <a:endParaRPr lang="en-US" sz="11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Arial Unicode MS"/>
              <a:cs typeface="Arial Unicode M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CD8F20-5897-4437-B467-115232566B4E}"/>
              </a:ext>
            </a:extLst>
          </p:cNvPr>
          <p:cNvSpPr/>
          <p:nvPr/>
        </p:nvSpPr>
        <p:spPr>
          <a:xfrm>
            <a:off x="6172200" y="5044029"/>
            <a:ext cx="2989441" cy="548099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900"/>
              </a:spcBef>
            </a:pPr>
            <a:r>
              <a:rPr lang="en-US" sz="2800" b="1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Arial Unicode MS"/>
              </a:rPr>
              <a:t>1 Timothy 4:11-16</a:t>
            </a:r>
            <a:endParaRPr lang="en-US" sz="1200" dirty="0">
              <a:solidFill>
                <a:schemeClr val="bg1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Arial Unicode MS"/>
              <a:cs typeface="Arial Unicode M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091ADCE-6169-2441-A0D2-CF7263FD5D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3813" y="5607336"/>
            <a:ext cx="9252520" cy="1250664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 typeface="Wingdings" charset="0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Preached by Dr. Jim Harmeling</a:t>
            </a:r>
            <a:b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</a:b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at Crossroads International Church Singapore • cicfamily.com</a:t>
            </a:r>
            <a:b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</a:b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Uploaded by Dr. Rick Griffith • Singapore Bible College</a:t>
            </a:r>
            <a:b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</a:b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Thousands of files in 49 languages for free at BibleStudyDownloads.org</a:t>
            </a:r>
          </a:p>
        </p:txBody>
      </p:sp>
    </p:spTree>
    <p:extLst>
      <p:ext uri="{BB962C8B-B14F-4D97-AF65-F5344CB8AC3E}">
        <p14:creationId xmlns:p14="http://schemas.microsoft.com/office/powerpoint/2010/main" val="2924183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6995E12-7392-4050-B7B0-F1E826EACB8A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FDBFC83-C638-4B6B-95F0-878FB0107BAE}"/>
              </a:ext>
            </a:extLst>
          </p:cNvPr>
          <p:cNvSpPr/>
          <p:nvPr/>
        </p:nvSpPr>
        <p:spPr>
          <a:xfrm>
            <a:off x="1576387" y="1781086"/>
            <a:ext cx="5991225" cy="144655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John 3</a:t>
            </a:r>
          </a:p>
          <a:p>
            <a:pPr algn="ctr"/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“I have no greater joy than to hear that my children are walking in the truth”</a:t>
            </a:r>
          </a:p>
        </p:txBody>
      </p:sp>
    </p:spTree>
    <p:extLst>
      <p:ext uri="{BB962C8B-B14F-4D97-AF65-F5344CB8AC3E}">
        <p14:creationId xmlns:p14="http://schemas.microsoft.com/office/powerpoint/2010/main" val="2001982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salm 23 | The Lord Shepherds Us and Welcomes Us — Things of the Sort">
            <a:extLst>
              <a:ext uri="{FF2B5EF4-FFF2-40B4-BE49-F238E27FC236}">
                <a16:creationId xmlns:a16="http://schemas.microsoft.com/office/drawing/2014/main" id="{79EBB25A-9ADA-4BE6-90AD-548892EE88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4"/>
          <a:stretch/>
        </p:blipFill>
        <p:spPr bwMode="auto">
          <a:xfrm>
            <a:off x="-8910" y="0"/>
            <a:ext cx="91529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50413F9-DCF8-4EEB-A365-1C533F1F512D}"/>
              </a:ext>
            </a:extLst>
          </p:cNvPr>
          <p:cNvSpPr/>
          <p:nvPr/>
        </p:nvSpPr>
        <p:spPr>
          <a:xfrm>
            <a:off x="438151" y="401589"/>
            <a:ext cx="8181974" cy="954107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Healthy churches are alert to various attacks on the gospel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 Tim 4:1-5)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14A8FB5-5F45-4317-8BAB-F612B17B0EEB}"/>
              </a:ext>
            </a:extLst>
          </p:cNvPr>
          <p:cNvSpPr/>
          <p:nvPr/>
        </p:nvSpPr>
        <p:spPr>
          <a:xfrm>
            <a:off x="438151" y="1514945"/>
            <a:ext cx="8181974" cy="1043619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Healthy churches counter the influence of false teaching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(1 Tim 4:6-10)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A3AB55C-279D-4E5E-9804-4CE5EF820945}"/>
              </a:ext>
            </a:extLst>
          </p:cNvPr>
          <p:cNvSpPr/>
          <p:nvPr/>
        </p:nvSpPr>
        <p:spPr>
          <a:xfrm>
            <a:off x="814695" y="2762720"/>
            <a:ext cx="7805430" cy="5480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 congregation is alert to false teaching (v. 6)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B76B4CE-8CAB-48B4-9DB5-F9B5E8E0D737}"/>
              </a:ext>
            </a:extLst>
          </p:cNvPr>
          <p:cNvSpPr/>
          <p:nvPr/>
        </p:nvSpPr>
        <p:spPr>
          <a:xfrm>
            <a:off x="814694" y="3360144"/>
            <a:ext cx="7805430" cy="5480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They are careful not to be gullible (v. 7a)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BDFD763-8DA7-4E59-B436-AC293A9A8BD2}"/>
              </a:ext>
            </a:extLst>
          </p:cNvPr>
          <p:cNvSpPr/>
          <p:nvPr/>
        </p:nvSpPr>
        <p:spPr>
          <a:xfrm>
            <a:off x="823604" y="3950694"/>
            <a:ext cx="7796519" cy="5480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They pursue godliness (vs. 7b-10)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1329951-B762-4DFB-A373-84210CE2FD6A}"/>
              </a:ext>
            </a:extLst>
          </p:cNvPr>
          <p:cNvSpPr/>
          <p:nvPr/>
        </p:nvSpPr>
        <p:spPr>
          <a:xfrm>
            <a:off x="819150" y="4553420"/>
            <a:ext cx="7781310" cy="104361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They nurture spiritual maturity in young people (vs. 11-12)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6C1D81B-DB53-4DB8-A719-CA3E92E6C606}"/>
              </a:ext>
            </a:extLst>
          </p:cNvPr>
          <p:cNvSpPr/>
          <p:nvPr/>
        </p:nvSpPr>
        <p:spPr>
          <a:xfrm>
            <a:off x="823604" y="5658320"/>
            <a:ext cx="7776856" cy="104361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They provide regular opportunities to study the truth of Scripture (v. 13)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9265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6995E12-7392-4050-B7B0-F1E826EACB8A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0C97130-7908-48B9-86B4-A038CEB45A48}"/>
              </a:ext>
            </a:extLst>
          </p:cNvPr>
          <p:cNvSpPr/>
          <p:nvPr/>
        </p:nvSpPr>
        <p:spPr>
          <a:xfrm>
            <a:off x="2300287" y="704850"/>
            <a:ext cx="4581525" cy="613245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marR="0" lv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Bible Basics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52514D5-FF69-4EDB-BCE5-0C5AFF06C6FF}"/>
              </a:ext>
            </a:extLst>
          </p:cNvPr>
          <p:cNvSpPr/>
          <p:nvPr/>
        </p:nvSpPr>
        <p:spPr>
          <a:xfrm>
            <a:off x="2314575" y="1304925"/>
            <a:ext cx="4576762" cy="4088917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spAutoFit/>
          </a:bodyPr>
          <a:lstStyle/>
          <a:p>
            <a:pPr marR="0" lv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Bible</a:t>
            </a:r>
          </a:p>
          <a:p>
            <a:pPr marR="0" lv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God</a:t>
            </a:r>
          </a:p>
          <a:p>
            <a:pPr marR="0" lv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Jesus</a:t>
            </a:r>
          </a:p>
          <a:p>
            <a:pPr marR="0" lv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Holy Spirit</a:t>
            </a:r>
          </a:p>
          <a:p>
            <a:pPr marR="0" lv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Sin</a:t>
            </a:r>
            <a:b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Salvation</a:t>
            </a:r>
          </a:p>
        </p:txBody>
      </p:sp>
    </p:spTree>
    <p:extLst>
      <p:ext uri="{BB962C8B-B14F-4D97-AF65-F5344CB8AC3E}">
        <p14:creationId xmlns:p14="http://schemas.microsoft.com/office/powerpoint/2010/main" val="1378388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salm 23 | The Lord Shepherds Us and Welcomes Us — Things of the Sort">
            <a:extLst>
              <a:ext uri="{FF2B5EF4-FFF2-40B4-BE49-F238E27FC236}">
                <a16:creationId xmlns:a16="http://schemas.microsoft.com/office/drawing/2014/main" id="{79EBB25A-9ADA-4BE6-90AD-548892EE88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4"/>
          <a:stretch/>
        </p:blipFill>
        <p:spPr bwMode="auto">
          <a:xfrm>
            <a:off x="-8910" y="0"/>
            <a:ext cx="91529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50413F9-DCF8-4EEB-A365-1C533F1F512D}"/>
              </a:ext>
            </a:extLst>
          </p:cNvPr>
          <p:cNvSpPr/>
          <p:nvPr/>
        </p:nvSpPr>
        <p:spPr>
          <a:xfrm>
            <a:off x="142876" y="96789"/>
            <a:ext cx="8791574" cy="954107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Healthy churches are alert to various attacks on the gospel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 Tim 4:1-5)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14A8FB5-5F45-4317-8BAB-F612B17B0EEB}"/>
              </a:ext>
            </a:extLst>
          </p:cNvPr>
          <p:cNvSpPr/>
          <p:nvPr/>
        </p:nvSpPr>
        <p:spPr>
          <a:xfrm>
            <a:off x="180976" y="1076795"/>
            <a:ext cx="8753474" cy="954107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Healthy churches counter the influence of false teaching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(1 Tim 4:6-10)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A3AB55C-279D-4E5E-9804-4CE5EF820945}"/>
              </a:ext>
            </a:extLst>
          </p:cNvPr>
          <p:cNvSpPr/>
          <p:nvPr/>
        </p:nvSpPr>
        <p:spPr>
          <a:xfrm>
            <a:off x="471795" y="2086445"/>
            <a:ext cx="7805430" cy="5480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 congregation is alert to false teaching (v. 6)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B76B4CE-8CAB-48B4-9DB5-F9B5E8E0D737}"/>
              </a:ext>
            </a:extLst>
          </p:cNvPr>
          <p:cNvSpPr/>
          <p:nvPr/>
        </p:nvSpPr>
        <p:spPr>
          <a:xfrm>
            <a:off x="471795" y="2681311"/>
            <a:ext cx="7805430" cy="5480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They are careful not to be gullible (v. 7a)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BDFD763-8DA7-4E59-B436-AC293A9A8BD2}"/>
              </a:ext>
            </a:extLst>
          </p:cNvPr>
          <p:cNvSpPr/>
          <p:nvPr/>
        </p:nvSpPr>
        <p:spPr>
          <a:xfrm>
            <a:off x="480706" y="3262806"/>
            <a:ext cx="7796519" cy="5480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They pursue godliness (vs. 7b-10)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1329951-B762-4DFB-A373-84210CE2FD6A}"/>
              </a:ext>
            </a:extLst>
          </p:cNvPr>
          <p:cNvSpPr/>
          <p:nvPr/>
        </p:nvSpPr>
        <p:spPr>
          <a:xfrm>
            <a:off x="495915" y="3849742"/>
            <a:ext cx="7781310" cy="104361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They nurture spiritual maturity in young people (vs. 11-12)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6C1D81B-DB53-4DB8-A719-CA3E92E6C606}"/>
              </a:ext>
            </a:extLst>
          </p:cNvPr>
          <p:cNvSpPr/>
          <p:nvPr/>
        </p:nvSpPr>
        <p:spPr>
          <a:xfrm>
            <a:off x="491460" y="4932198"/>
            <a:ext cx="7776856" cy="104361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They provide regular opportunities to study the truth of Scripture (v. 13)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5EF89BF-A4C1-48F6-93B1-EC784A274FB9}"/>
              </a:ext>
            </a:extLst>
          </p:cNvPr>
          <p:cNvSpPr/>
          <p:nvPr/>
        </p:nvSpPr>
        <p:spPr>
          <a:xfrm>
            <a:off x="491459" y="6014654"/>
            <a:ext cx="7776855" cy="5480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They develop people in leadership (vs. 14-16)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96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611505" y="683404"/>
            <a:ext cx="792099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2050" name="Picture 2" descr="Johne's disease in sheep and goats - Sheep &amp; Goats">
            <a:extLst>
              <a:ext uri="{FF2B5EF4-FFF2-40B4-BE49-F238E27FC236}">
                <a16:creationId xmlns:a16="http://schemas.microsoft.com/office/drawing/2014/main" id="{4C549FB0-F005-4039-8A52-505B3B488B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8" r="-1" b="-1"/>
          <a:stretch/>
        </p:blipFill>
        <p:spPr bwMode="auto">
          <a:xfrm rot="21480000">
            <a:off x="853377" y="1003258"/>
            <a:ext cx="7437246" cy="476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FC0EF29-2FBA-4C30-B348-8B5D2C845600}"/>
              </a:ext>
            </a:extLst>
          </p:cNvPr>
          <p:cNvSpPr/>
          <p:nvPr/>
        </p:nvSpPr>
        <p:spPr>
          <a:xfrm>
            <a:off x="519617" y="327295"/>
            <a:ext cx="2960574" cy="61324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1200"/>
              </a:spcBef>
            </a:pP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“Do not neglect”</a:t>
            </a:r>
          </a:p>
        </p:txBody>
      </p:sp>
    </p:spTree>
    <p:extLst>
      <p:ext uri="{BB962C8B-B14F-4D97-AF65-F5344CB8AC3E}">
        <p14:creationId xmlns:p14="http://schemas.microsoft.com/office/powerpoint/2010/main" val="3278236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6995E12-7392-4050-B7B0-F1E826EACB8A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83CB05B-3F01-4A77-BB34-FE996798E6EF}"/>
              </a:ext>
            </a:extLst>
          </p:cNvPr>
          <p:cNvSpPr/>
          <p:nvPr/>
        </p:nvSpPr>
        <p:spPr>
          <a:xfrm>
            <a:off x="500062" y="845314"/>
            <a:ext cx="814387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Acts 13:1-3</a:t>
            </a:r>
          </a:p>
          <a:p>
            <a:pPr algn="ctr"/>
            <a:r>
              <a:rPr lang="en-US" sz="2800" i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1 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Now there were in the church at Antioch prophets and teachers, Barnabas, Simeon who was called Niger, Lucius of Cyrene, Manaen a lifelong friend of Herod the tetrarch, and Saul. </a:t>
            </a:r>
            <a:r>
              <a:rPr lang="en-US" sz="2800" i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2 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While they were worshiping the Lord and fasting, the Holy Spirit said, “Set apart for me Barnabas and Saul for the work to which I have called them.” </a:t>
            </a:r>
            <a:r>
              <a:rPr lang="en-US" sz="2800" i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3 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Then after fasting and praying they laid their hands on them and sent them off.</a:t>
            </a:r>
          </a:p>
        </p:txBody>
      </p:sp>
    </p:spTree>
    <p:extLst>
      <p:ext uri="{BB962C8B-B14F-4D97-AF65-F5344CB8AC3E}">
        <p14:creationId xmlns:p14="http://schemas.microsoft.com/office/powerpoint/2010/main" val="570181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611505" y="683404"/>
            <a:ext cx="792099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2050" name="Picture 2" descr="Johne's disease in sheep and goats - Sheep &amp; Goats">
            <a:extLst>
              <a:ext uri="{FF2B5EF4-FFF2-40B4-BE49-F238E27FC236}">
                <a16:creationId xmlns:a16="http://schemas.microsoft.com/office/drawing/2014/main" id="{4C549FB0-F005-4039-8A52-505B3B488B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8" r="-1" b="-1"/>
          <a:stretch/>
        </p:blipFill>
        <p:spPr bwMode="auto">
          <a:xfrm rot="21480000">
            <a:off x="853377" y="1003258"/>
            <a:ext cx="7437246" cy="476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FC0EF29-2FBA-4C30-B348-8B5D2C845600}"/>
              </a:ext>
            </a:extLst>
          </p:cNvPr>
          <p:cNvSpPr/>
          <p:nvPr/>
        </p:nvSpPr>
        <p:spPr>
          <a:xfrm>
            <a:off x="519617" y="327295"/>
            <a:ext cx="2960574" cy="61324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1200"/>
              </a:spcBef>
            </a:pP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“Do not neglect”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561A841-7C8A-4BED-99EF-F89994AA81D6}"/>
              </a:ext>
            </a:extLst>
          </p:cNvPr>
          <p:cNvSpPr/>
          <p:nvPr/>
        </p:nvSpPr>
        <p:spPr>
          <a:xfrm>
            <a:off x="3903368" y="1759944"/>
            <a:ext cx="4468128" cy="61324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1200"/>
              </a:spcBef>
            </a:pP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“Practice these things”</a:t>
            </a:r>
          </a:p>
        </p:txBody>
      </p:sp>
    </p:spTree>
    <p:extLst>
      <p:ext uri="{BB962C8B-B14F-4D97-AF65-F5344CB8AC3E}">
        <p14:creationId xmlns:p14="http://schemas.microsoft.com/office/powerpoint/2010/main" val="125957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2ECA803-C40E-4928-8CC9-9FD009CFE0F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B87AE66-FDB4-4B39-A4B7-3D9BA0E6FC75}"/>
              </a:ext>
            </a:extLst>
          </p:cNvPr>
          <p:cNvSpPr/>
          <p:nvPr/>
        </p:nvSpPr>
        <p:spPr>
          <a:xfrm>
            <a:off x="695325" y="1145739"/>
            <a:ext cx="7753350" cy="3970318"/>
          </a:xfrm>
          <a:prstGeom prst="rect">
            <a:avLst/>
          </a:prstGeom>
          <a:solidFill>
            <a:srgbClr val="3226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“Paul’s purpose in the appeal was for Timothy to make a powerful demonstration of the spiritual advance since his earlier years. If Timothy obeyed Paul’s advice, his friends in Ephesus would not see him an inexperienced youth but as a growing man of God. Church members will follow someone whom they respect when the mere authority of the office makes them react or resist.”</a:t>
            </a:r>
          </a:p>
          <a:p>
            <a:pPr algn="ctr"/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Thomas Lea</a:t>
            </a:r>
          </a:p>
        </p:txBody>
      </p:sp>
    </p:spTree>
    <p:extLst>
      <p:ext uri="{BB962C8B-B14F-4D97-AF65-F5344CB8AC3E}">
        <p14:creationId xmlns:p14="http://schemas.microsoft.com/office/powerpoint/2010/main" val="1482809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611505" y="683404"/>
            <a:ext cx="792099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2050" name="Picture 2" descr="Johne's disease in sheep and goats - Sheep &amp; Goats">
            <a:extLst>
              <a:ext uri="{FF2B5EF4-FFF2-40B4-BE49-F238E27FC236}">
                <a16:creationId xmlns:a16="http://schemas.microsoft.com/office/drawing/2014/main" id="{4C549FB0-F005-4039-8A52-505B3B488B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8" r="-1" b="-1"/>
          <a:stretch/>
        </p:blipFill>
        <p:spPr bwMode="auto">
          <a:xfrm rot="21480000">
            <a:off x="853377" y="1003258"/>
            <a:ext cx="7437246" cy="476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FC0EF29-2FBA-4C30-B348-8B5D2C845600}"/>
              </a:ext>
            </a:extLst>
          </p:cNvPr>
          <p:cNvSpPr/>
          <p:nvPr/>
        </p:nvSpPr>
        <p:spPr>
          <a:xfrm>
            <a:off x="519617" y="327295"/>
            <a:ext cx="2960574" cy="61324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1200"/>
              </a:spcBef>
            </a:pP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“Do not neglect”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561A841-7C8A-4BED-99EF-F89994AA81D6}"/>
              </a:ext>
            </a:extLst>
          </p:cNvPr>
          <p:cNvSpPr/>
          <p:nvPr/>
        </p:nvSpPr>
        <p:spPr>
          <a:xfrm>
            <a:off x="3903368" y="1759944"/>
            <a:ext cx="4468128" cy="61324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1200"/>
              </a:spcBef>
            </a:pP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“Practice these things”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5EF8476-D856-4324-AE01-AA4E38CCA6DA}"/>
              </a:ext>
            </a:extLst>
          </p:cNvPr>
          <p:cNvSpPr/>
          <p:nvPr/>
        </p:nvSpPr>
        <p:spPr>
          <a:xfrm>
            <a:off x="519617" y="4484812"/>
            <a:ext cx="3723876" cy="61324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1200"/>
              </a:spcBef>
            </a:pP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“Keep close watch”</a:t>
            </a:r>
          </a:p>
        </p:txBody>
      </p:sp>
    </p:spTree>
    <p:extLst>
      <p:ext uri="{BB962C8B-B14F-4D97-AF65-F5344CB8AC3E}">
        <p14:creationId xmlns:p14="http://schemas.microsoft.com/office/powerpoint/2010/main" val="866296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6995E12-7392-4050-B7B0-F1E826EACB8A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9071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Magnifying Glass Sherlock Holmes , Free Transparent Clipart ...">
            <a:extLst>
              <a:ext uri="{FF2B5EF4-FFF2-40B4-BE49-F238E27FC236}">
                <a16:creationId xmlns:a16="http://schemas.microsoft.com/office/drawing/2014/main" id="{15F76AFB-6D32-49B8-87CB-C6668B4553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38" r="9092" b="1"/>
          <a:stretch/>
        </p:blipFill>
        <p:spPr bwMode="auto">
          <a:xfrm>
            <a:off x="2642616" y="10"/>
            <a:ext cx="6501384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9" name="Rectangle 138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7004404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B1283C7-5AEF-409D-A551-F7C4E8EA97C1}"/>
              </a:ext>
            </a:extLst>
          </p:cNvPr>
          <p:cNvSpPr/>
          <p:nvPr/>
        </p:nvSpPr>
        <p:spPr>
          <a:xfrm>
            <a:off x="358485" y="1122363"/>
            <a:ext cx="3017520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200" b="1"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</a:rPr>
              <a:t>Who is your favorite detective?</a:t>
            </a:r>
            <a:endParaRPr lang="en-US" sz="4200">
              <a:latin typeface="+mj-lt"/>
              <a:ea typeface="+mj-ea"/>
              <a:cs typeface="+mj-cs"/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1653" y="434802"/>
            <a:ext cx="146304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0771" y="4546920"/>
            <a:ext cx="298323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31655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NT Preaching  •  BibleStudyDownloads.org</a:t>
            </a:r>
            <a:endParaRPr lang="en-US" sz="105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Get this presentation for free!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1"/>
          <a:stretch/>
        </p:blipFill>
        <p:spPr>
          <a:xfrm>
            <a:off x="-44173" y="636981"/>
            <a:ext cx="9232347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255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oirot - The Great Belgian Detective - cosmiccastaway Wallpaper ...">
            <a:extLst>
              <a:ext uri="{FF2B5EF4-FFF2-40B4-BE49-F238E27FC236}">
                <a16:creationId xmlns:a16="http://schemas.microsoft.com/office/drawing/2014/main" id="{05923872-E49E-4928-916E-8C7EC443C2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4336"/>
          <a:stretch/>
        </p:blipFill>
        <p:spPr bwMode="auto">
          <a:xfrm>
            <a:off x="241299" y="321733"/>
            <a:ext cx="8661401" cy="6214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32862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erson wearing a costume&#10;&#10;Description automatically generated">
            <a:extLst>
              <a:ext uri="{FF2B5EF4-FFF2-40B4-BE49-F238E27FC236}">
                <a16:creationId xmlns:a16="http://schemas.microsoft.com/office/drawing/2014/main" id="{08F55975-F961-418E-89EF-6FF7269841C5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5" t="23096" r="19958" b="1592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B3380CA-B6A6-4675-87BC-9D5EA01AF309}"/>
              </a:ext>
            </a:extLst>
          </p:cNvPr>
          <p:cNvSpPr/>
          <p:nvPr/>
        </p:nvSpPr>
        <p:spPr>
          <a:xfrm>
            <a:off x="240691" y="1152766"/>
            <a:ext cx="2797784" cy="19679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900"/>
              </a:spcBef>
            </a:pPr>
            <a:r>
              <a:rPr lang="en-US" sz="3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stellar" panose="020A0402060406010301" pitchFamily="18" charset="0"/>
                <a:ea typeface="Arial Unicode MS"/>
                <a:cs typeface="Cavolini" panose="020B0502040204020203" pitchFamily="66" charset="0"/>
              </a:rPr>
              <a:t>Healthy Church Life</a:t>
            </a:r>
            <a:endParaRPr lang="en-US" sz="14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Arial Unicode MS"/>
              <a:cs typeface="Arial Unicode M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F6E1D08-1D55-430A-8CC6-DA48C50AD731}"/>
              </a:ext>
            </a:extLst>
          </p:cNvPr>
          <p:cNvSpPr/>
          <p:nvPr/>
        </p:nvSpPr>
        <p:spPr>
          <a:xfrm>
            <a:off x="5789843" y="5587159"/>
            <a:ext cx="3356881" cy="548099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Bef>
                <a:spcPts val="900"/>
              </a:spcBef>
            </a:pPr>
            <a:r>
              <a:rPr lang="en-US" sz="2800" b="1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Arial Unicode MS"/>
              </a:rPr>
              <a:t>Studies in 1 Timothy</a:t>
            </a:r>
            <a:endParaRPr lang="en-US" sz="1200" dirty="0">
              <a:solidFill>
                <a:schemeClr val="bg1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105787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erson wearing a costume&#10;&#10;Description automatically generated">
            <a:extLst>
              <a:ext uri="{FF2B5EF4-FFF2-40B4-BE49-F238E27FC236}">
                <a16:creationId xmlns:a16="http://schemas.microsoft.com/office/drawing/2014/main" id="{08F55975-F961-418E-89EF-6FF7269841C5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5" t="23096" r="19958" b="1592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D21DCEF-FE90-4221-8B69-8F2786A674B7}"/>
              </a:ext>
            </a:extLst>
          </p:cNvPr>
          <p:cNvSpPr/>
          <p:nvPr/>
        </p:nvSpPr>
        <p:spPr>
          <a:xfrm>
            <a:off x="183540" y="1143242"/>
            <a:ext cx="3778860" cy="289220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900"/>
              </a:spcBef>
            </a:pPr>
            <a:r>
              <a:rPr lang="en-US" sz="32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stellar" panose="020A0402060406010301" pitchFamily="18" charset="0"/>
                <a:ea typeface="Arial Unicode MS"/>
                <a:cs typeface="Cavolini" panose="020B0502040204020203" pitchFamily="66" charset="0"/>
              </a:rPr>
              <a:t>Healthy Churches discern Truth from error</a:t>
            </a:r>
            <a:endParaRPr lang="en-US" sz="11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Arial Unicode MS"/>
              <a:cs typeface="Arial Unicode M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CD8F20-5897-4437-B467-115232566B4E}"/>
              </a:ext>
            </a:extLst>
          </p:cNvPr>
          <p:cNvSpPr/>
          <p:nvPr/>
        </p:nvSpPr>
        <p:spPr>
          <a:xfrm>
            <a:off x="6172200" y="5596684"/>
            <a:ext cx="2989441" cy="548099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900"/>
              </a:spcBef>
            </a:pPr>
            <a:r>
              <a:rPr lang="en-US" sz="2800" b="1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Arial Unicode MS"/>
              </a:rPr>
              <a:t>1 Timothy 4:1-16</a:t>
            </a:r>
            <a:endParaRPr lang="en-US" sz="1200" dirty="0">
              <a:solidFill>
                <a:schemeClr val="bg1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1062751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00AE9880-8D6C-4D2B-B2C7-1F36DF682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AC84D24-1E3A-4F43-BEE6-B632FC26AC3F}"/>
              </a:ext>
            </a:extLst>
          </p:cNvPr>
          <p:cNvSpPr/>
          <p:nvPr/>
        </p:nvSpPr>
        <p:spPr>
          <a:xfrm>
            <a:off x="3790950" y="319067"/>
            <a:ext cx="4872990" cy="3300434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500" b="1" dirty="0"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</a:rPr>
              <a:t>Satan’s strategies for destroying Christ’s church</a:t>
            </a:r>
            <a:endParaRPr lang="en-US" sz="4500" dirty="0">
              <a:uFill>
                <a:solidFill>
                  <a:srgbClr val="000000"/>
                </a:solidFill>
              </a:uFill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 descr="Free Cartoon Church Pictures, Download Free Clip Art, Free Clip ...">
            <a:extLst>
              <a:ext uri="{FF2B5EF4-FFF2-40B4-BE49-F238E27FC236}">
                <a16:creationId xmlns:a16="http://schemas.microsoft.com/office/drawing/2014/main" id="{C7172781-D6C1-443A-AE30-06F9E86FF9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6" r="7609" b="3"/>
          <a:stretch/>
        </p:blipFill>
        <p:spPr bwMode="auto">
          <a:xfrm>
            <a:off x="852591" y="1900901"/>
            <a:ext cx="2328759" cy="4035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B610BEA7-914F-4D98-B9EF-5E43F94D8F74}"/>
              </a:ext>
            </a:extLst>
          </p:cNvPr>
          <p:cNvCxnSpPr/>
          <p:nvPr/>
        </p:nvCxnSpPr>
        <p:spPr>
          <a:xfrm>
            <a:off x="400050" y="1352550"/>
            <a:ext cx="771525" cy="1571625"/>
          </a:xfrm>
          <a:prstGeom prst="straightConnector1">
            <a:avLst/>
          </a:prstGeom>
          <a:ln w="76200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2CFCCBB-1DDD-4AC0-BD93-35BEEFD46647}"/>
              </a:ext>
            </a:extLst>
          </p:cNvPr>
          <p:cNvCxnSpPr>
            <a:cxnSpLocks/>
          </p:cNvCxnSpPr>
          <p:nvPr/>
        </p:nvCxnSpPr>
        <p:spPr>
          <a:xfrm flipH="1">
            <a:off x="2781301" y="1304925"/>
            <a:ext cx="1047749" cy="1571625"/>
          </a:xfrm>
          <a:prstGeom prst="straightConnector1">
            <a:avLst/>
          </a:prstGeom>
          <a:ln w="76200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11744109-7F87-462F-AC28-61574EE8D225}"/>
              </a:ext>
            </a:extLst>
          </p:cNvPr>
          <p:cNvSpPr/>
          <p:nvPr/>
        </p:nvSpPr>
        <p:spPr>
          <a:xfrm>
            <a:off x="4525112" y="3874711"/>
            <a:ext cx="3133725" cy="1384995"/>
          </a:xfrm>
          <a:prstGeom prst="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uFill>
                  <a:solidFill>
                    <a:srgbClr val="000000"/>
                  </a:solidFill>
                </a:uFill>
              </a:rPr>
              <a:t>Persecute it </a:t>
            </a:r>
          </a:p>
          <a:p>
            <a:pPr algn="ctr"/>
            <a:r>
              <a:rPr lang="en-US" sz="2800" b="1" dirty="0">
                <a:uFill>
                  <a:solidFill>
                    <a:srgbClr val="000000"/>
                  </a:solidFill>
                </a:uFill>
              </a:rPr>
              <a:t>Divide it</a:t>
            </a:r>
          </a:p>
          <a:p>
            <a:pPr algn="ctr"/>
            <a:r>
              <a:rPr lang="en-US" sz="2800" b="1" dirty="0">
                <a:uFill>
                  <a:solidFill>
                    <a:srgbClr val="000000"/>
                  </a:solidFill>
                </a:uFill>
              </a:rPr>
              <a:t>Poison it </a:t>
            </a:r>
            <a:endParaRPr lang="en-US" sz="2800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DB978CD-4957-44C1-A24A-0C91B689CA04}"/>
              </a:ext>
            </a:extLst>
          </p:cNvPr>
          <p:cNvCxnSpPr>
            <a:cxnSpLocks/>
          </p:cNvCxnSpPr>
          <p:nvPr/>
        </p:nvCxnSpPr>
        <p:spPr>
          <a:xfrm flipH="1" flipV="1">
            <a:off x="420230" y="3413616"/>
            <a:ext cx="941108" cy="1314450"/>
          </a:xfrm>
          <a:prstGeom prst="straightConnector1">
            <a:avLst/>
          </a:prstGeom>
          <a:ln w="76200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3CFB0C9-6595-49F3-A123-43BDB1A886FF}"/>
              </a:ext>
            </a:extLst>
          </p:cNvPr>
          <p:cNvCxnSpPr>
            <a:cxnSpLocks/>
          </p:cNvCxnSpPr>
          <p:nvPr/>
        </p:nvCxnSpPr>
        <p:spPr>
          <a:xfrm flipV="1">
            <a:off x="2705100" y="3413616"/>
            <a:ext cx="1114425" cy="1282198"/>
          </a:xfrm>
          <a:prstGeom prst="straightConnector1">
            <a:avLst/>
          </a:prstGeom>
          <a:ln w="76200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07A7EBD-A8AA-4A7E-9D92-BAA2CBCBE888}"/>
              </a:ext>
            </a:extLst>
          </p:cNvPr>
          <p:cNvCxnSpPr>
            <a:cxnSpLocks/>
          </p:cNvCxnSpPr>
          <p:nvPr/>
        </p:nvCxnSpPr>
        <p:spPr>
          <a:xfrm>
            <a:off x="86578" y="5591175"/>
            <a:ext cx="1464498" cy="0"/>
          </a:xfrm>
          <a:prstGeom prst="straightConnector1">
            <a:avLst/>
          </a:prstGeom>
          <a:ln w="7620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2293629-528E-4516-92EC-8C4B113D397D}"/>
              </a:ext>
            </a:extLst>
          </p:cNvPr>
          <p:cNvCxnSpPr>
            <a:cxnSpLocks/>
          </p:cNvCxnSpPr>
          <p:nvPr/>
        </p:nvCxnSpPr>
        <p:spPr>
          <a:xfrm flipH="1">
            <a:off x="2478923" y="5596884"/>
            <a:ext cx="2187183" cy="0"/>
          </a:xfrm>
          <a:prstGeom prst="straightConnector1">
            <a:avLst/>
          </a:prstGeom>
          <a:ln w="7620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4418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6995E12-7392-4050-B7B0-F1E826EACB8A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FDBFC83-C638-4B6B-95F0-878FB0107BAE}"/>
              </a:ext>
            </a:extLst>
          </p:cNvPr>
          <p:cNvSpPr/>
          <p:nvPr/>
        </p:nvSpPr>
        <p:spPr>
          <a:xfrm>
            <a:off x="1576387" y="1285786"/>
            <a:ext cx="5991225" cy="3046988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Timothy 4:4-5</a:t>
            </a:r>
          </a:p>
          <a:p>
            <a:pPr algn="ctr"/>
            <a:r>
              <a:rPr lang="en-US" sz="3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 everything created by God is good, and nothing is to be rejected </a:t>
            </a:r>
            <a:r>
              <a:rPr lang="en-US" sz="3200" i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it is received with thanksgiving</a:t>
            </a:r>
            <a:r>
              <a:rPr lang="en-US" sz="3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for it is made holy by the word of God and prayer.</a:t>
            </a:r>
          </a:p>
        </p:txBody>
      </p:sp>
    </p:spTree>
    <p:extLst>
      <p:ext uri="{BB962C8B-B14F-4D97-AF65-F5344CB8AC3E}">
        <p14:creationId xmlns:p14="http://schemas.microsoft.com/office/powerpoint/2010/main" val="1142896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Traffic light isolated icon green light Royalty Free Vector">
            <a:extLst>
              <a:ext uri="{FF2B5EF4-FFF2-40B4-BE49-F238E27FC236}">
                <a16:creationId xmlns:a16="http://schemas.microsoft.com/office/drawing/2014/main" id="{5B0071B8-ED21-465D-903A-452A962248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00" t="21666" r="17600" b="23890"/>
          <a:stretch/>
        </p:blipFill>
        <p:spPr bwMode="auto">
          <a:xfrm>
            <a:off x="6813745" y="3944462"/>
            <a:ext cx="2025455" cy="174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Traffic light isolated icon green light Royalty Free Vector">
            <a:extLst>
              <a:ext uri="{FF2B5EF4-FFF2-40B4-BE49-F238E27FC236}">
                <a16:creationId xmlns:a16="http://schemas.microsoft.com/office/drawing/2014/main" id="{8BC57DFB-57DD-479A-B078-5A98F8E619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00" t="21666" r="17600" b="23890"/>
          <a:stretch/>
        </p:blipFill>
        <p:spPr bwMode="auto">
          <a:xfrm>
            <a:off x="384370" y="440919"/>
            <a:ext cx="2025455" cy="174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ersonification clipart 3 » Clipart Station">
            <a:extLst>
              <a:ext uri="{FF2B5EF4-FFF2-40B4-BE49-F238E27FC236}">
                <a16:creationId xmlns:a16="http://schemas.microsoft.com/office/drawing/2014/main" id="{B77547F7-5EE7-4BBB-810D-FF0F659585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70" y="3664356"/>
            <a:ext cx="1571941" cy="18764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C5C4D7F-9454-4177-AEB0-89BCE3E6F376}"/>
              </a:ext>
            </a:extLst>
          </p:cNvPr>
          <p:cNvCxnSpPr/>
          <p:nvPr/>
        </p:nvCxnSpPr>
        <p:spPr>
          <a:xfrm>
            <a:off x="2171700" y="1895475"/>
            <a:ext cx="4724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ABD35F2-36DF-47D3-90FB-6DC467145529}"/>
              </a:ext>
            </a:extLst>
          </p:cNvPr>
          <p:cNvCxnSpPr/>
          <p:nvPr/>
        </p:nvCxnSpPr>
        <p:spPr>
          <a:xfrm>
            <a:off x="2190750" y="4038600"/>
            <a:ext cx="4724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30B2909A-C780-4BFA-9EC1-B8E6F9199B75}"/>
              </a:ext>
            </a:extLst>
          </p:cNvPr>
          <p:cNvSpPr/>
          <p:nvPr/>
        </p:nvSpPr>
        <p:spPr>
          <a:xfrm>
            <a:off x="6468212" y="2398336"/>
            <a:ext cx="2094763" cy="83099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u="sng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Legalist</a:t>
            </a:r>
          </a:p>
          <a:p>
            <a:pPr algn="ctr"/>
            <a:r>
              <a:rPr lang="en-US" sz="2400" b="1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Add to Bible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E91DCF1-C52E-48B3-BCCE-3E27119180CD}"/>
              </a:ext>
            </a:extLst>
          </p:cNvPr>
          <p:cNvSpPr/>
          <p:nvPr/>
        </p:nvSpPr>
        <p:spPr>
          <a:xfrm>
            <a:off x="315062" y="2407861"/>
            <a:ext cx="2094763" cy="120032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u="sng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Libertine</a:t>
            </a:r>
          </a:p>
          <a:p>
            <a:pPr algn="ctr"/>
            <a:r>
              <a:rPr lang="en-US" sz="2400" b="1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Take from the Bible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4" descr="Personification clipart 3 » Clipart Station">
            <a:extLst>
              <a:ext uri="{FF2B5EF4-FFF2-40B4-BE49-F238E27FC236}">
                <a16:creationId xmlns:a16="http://schemas.microsoft.com/office/drawing/2014/main" id="{18E21730-A890-4A40-AF58-3B34DC7945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7689" y="66675"/>
            <a:ext cx="1571941" cy="18764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ast Off..: Langkah Membuat Stick Figure Animation">
            <a:extLst>
              <a:ext uri="{FF2B5EF4-FFF2-40B4-BE49-F238E27FC236}">
                <a16:creationId xmlns:a16="http://schemas.microsoft.com/office/drawing/2014/main" id="{702504FB-4B04-4E90-AA99-D94913AB12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000" y="1943100"/>
            <a:ext cx="1859531" cy="2052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4A0548C-88E0-4DD9-9B82-C577FBAEEB63}"/>
              </a:ext>
            </a:extLst>
          </p:cNvPr>
          <p:cNvSpPr/>
          <p:nvPr/>
        </p:nvSpPr>
        <p:spPr>
          <a:xfrm>
            <a:off x="2502402" y="2744853"/>
            <a:ext cx="1244251" cy="400110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Enjoy life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41003BC-8D85-4E3C-AB3A-EFDB3C10CAAA}"/>
              </a:ext>
            </a:extLst>
          </p:cNvPr>
          <p:cNvSpPr/>
          <p:nvPr/>
        </p:nvSpPr>
        <p:spPr>
          <a:xfrm>
            <a:off x="5377203" y="2744853"/>
            <a:ext cx="1114408" cy="400110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Holy life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5D9B054-E5EF-4011-AC39-DEDD416DB592}"/>
              </a:ext>
            </a:extLst>
          </p:cNvPr>
          <p:cNvSpPr/>
          <p:nvPr/>
        </p:nvSpPr>
        <p:spPr>
          <a:xfrm>
            <a:off x="1410288" y="5982370"/>
            <a:ext cx="6247224" cy="584775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False teachers on the left and right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5" name="Arrow: Left 4">
            <a:extLst>
              <a:ext uri="{FF2B5EF4-FFF2-40B4-BE49-F238E27FC236}">
                <a16:creationId xmlns:a16="http://schemas.microsoft.com/office/drawing/2014/main" id="{6B8CA5BC-F78F-42B7-93CA-11060B821A65}"/>
              </a:ext>
            </a:extLst>
          </p:cNvPr>
          <p:cNvSpPr/>
          <p:nvPr/>
        </p:nvSpPr>
        <p:spPr>
          <a:xfrm>
            <a:off x="384371" y="5705475"/>
            <a:ext cx="1025918" cy="1123950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Left 15">
            <a:extLst>
              <a:ext uri="{FF2B5EF4-FFF2-40B4-BE49-F238E27FC236}">
                <a16:creationId xmlns:a16="http://schemas.microsoft.com/office/drawing/2014/main" id="{DFF832DB-C0A9-4CD9-A244-6EE1849763CA}"/>
              </a:ext>
            </a:extLst>
          </p:cNvPr>
          <p:cNvSpPr/>
          <p:nvPr/>
        </p:nvSpPr>
        <p:spPr>
          <a:xfrm rot="10800000">
            <a:off x="7604321" y="5705475"/>
            <a:ext cx="1025918" cy="1123950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150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salm 23 | The Lord Shepherds Us and Welcomes Us — Things of the Sort">
            <a:extLst>
              <a:ext uri="{FF2B5EF4-FFF2-40B4-BE49-F238E27FC236}">
                <a16:creationId xmlns:a16="http://schemas.microsoft.com/office/drawing/2014/main" id="{79EBB25A-9ADA-4BE6-90AD-548892EE88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4"/>
          <a:stretch/>
        </p:blipFill>
        <p:spPr bwMode="auto">
          <a:xfrm>
            <a:off x="-8910" y="0"/>
            <a:ext cx="91529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50413F9-DCF8-4EEB-A365-1C533F1F512D}"/>
              </a:ext>
            </a:extLst>
          </p:cNvPr>
          <p:cNvSpPr/>
          <p:nvPr/>
        </p:nvSpPr>
        <p:spPr>
          <a:xfrm>
            <a:off x="438151" y="401589"/>
            <a:ext cx="8181974" cy="954107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Healthy churches are alert to various attacks on the gospel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 Tim 4:1-5)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14A8FB5-5F45-4317-8BAB-F612B17B0EEB}"/>
              </a:ext>
            </a:extLst>
          </p:cNvPr>
          <p:cNvSpPr/>
          <p:nvPr/>
        </p:nvSpPr>
        <p:spPr>
          <a:xfrm>
            <a:off x="438151" y="1514945"/>
            <a:ext cx="8181974" cy="1043619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Healthy churches counter the influence of false teaching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(1 Tim 4:6-10)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A3AB55C-279D-4E5E-9804-4CE5EF820945}"/>
              </a:ext>
            </a:extLst>
          </p:cNvPr>
          <p:cNvSpPr/>
          <p:nvPr/>
        </p:nvSpPr>
        <p:spPr>
          <a:xfrm>
            <a:off x="814695" y="2762720"/>
            <a:ext cx="7805430" cy="5480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 congregation is alert to false teaching (v. 6)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B76B4CE-8CAB-48B4-9DB5-F9B5E8E0D737}"/>
              </a:ext>
            </a:extLst>
          </p:cNvPr>
          <p:cNvSpPr/>
          <p:nvPr/>
        </p:nvSpPr>
        <p:spPr>
          <a:xfrm>
            <a:off x="814694" y="3360144"/>
            <a:ext cx="7805430" cy="5480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They are careful not to be gullible (v. 7a)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BDFD763-8DA7-4E59-B436-AC293A9A8BD2}"/>
              </a:ext>
            </a:extLst>
          </p:cNvPr>
          <p:cNvSpPr/>
          <p:nvPr/>
        </p:nvSpPr>
        <p:spPr>
          <a:xfrm>
            <a:off x="823604" y="3950694"/>
            <a:ext cx="7796519" cy="5480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They pursue godliness (vs. 7b-10)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1329951-B762-4DFB-A373-84210CE2FD6A}"/>
              </a:ext>
            </a:extLst>
          </p:cNvPr>
          <p:cNvSpPr/>
          <p:nvPr/>
        </p:nvSpPr>
        <p:spPr>
          <a:xfrm>
            <a:off x="823605" y="4553420"/>
            <a:ext cx="7805430" cy="104361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They nurture spiritual maturity in young people (vs. 11-12)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5BA1D5B-C83A-44A9-997B-C2ED0B12686F}"/>
              </a:ext>
            </a:extLst>
          </p:cNvPr>
          <p:cNvSpPr/>
          <p:nvPr/>
        </p:nvSpPr>
        <p:spPr>
          <a:xfrm>
            <a:off x="1786158" y="5667625"/>
            <a:ext cx="5862502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speech – conduct – love – faith – purity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270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9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stealth" w="lg" len="lg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stealth" w="lg" len="lg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pitchFamily="-112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638</Words>
  <Application>Microsoft Macintosh PowerPoint</Application>
  <PresentationFormat>On-screen Show (4:3)</PresentationFormat>
  <Paragraphs>64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Arial</vt:lpstr>
      <vt:lpstr>Calibri</vt:lpstr>
      <vt:lpstr>Calibri Light</vt:lpstr>
      <vt:lpstr>Castellar</vt:lpstr>
      <vt:lpstr>Impact</vt:lpstr>
      <vt:lpstr>Symbol</vt:lpstr>
      <vt:lpstr>Times New Roman</vt:lpstr>
      <vt:lpstr>Wingdings</vt:lpstr>
      <vt:lpstr>Office Theme</vt:lpstr>
      <vt:lpstr>49_Blank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NT Preaching  •  BibleStudyDownloads.org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Harmeling</dc:creator>
  <cp:lastModifiedBy>Rick Griffith</cp:lastModifiedBy>
  <cp:revision>4</cp:revision>
  <dcterms:created xsi:type="dcterms:W3CDTF">2020-07-25T09:46:58Z</dcterms:created>
  <dcterms:modified xsi:type="dcterms:W3CDTF">2020-07-25T23:28:28Z</dcterms:modified>
</cp:coreProperties>
</file>